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852" autoAdjust="0"/>
  </p:normalViewPr>
  <p:slideViewPr>
    <p:cSldViewPr snapToGrid="0">
      <p:cViewPr varScale="1">
        <p:scale>
          <a:sx n="91" d="100"/>
          <a:sy n="91" d="100"/>
        </p:scale>
        <p:origin x="16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5A2928-F454-421F-A26E-656A04CE949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6943533-8197-4463-9116-1A0FAAF7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175D62-3973-46BB-9E4D-05D530CE4C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B30F75-0157-4D3E-9841-CD883565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Activity</a:t>
            </a:r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Accounting Update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F75-0157-4D3E-9841-CD88356578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F75-0157-4D3E-9841-CD88356578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7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F75-0157-4D3E-9841-CD88356578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F75-0157-4D3E-9841-CD88356578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8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F75-0157-4D3E-9841-CD88356578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 roofer estimated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F75-0157-4D3E-9841-CD88356578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 roofer estimated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F75-0157-4D3E-9841-CD88356578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7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 roofer estimated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0F75-0157-4D3E-9841-CD88356578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93" y="226423"/>
            <a:ext cx="11760337" cy="340601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Moraga School District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Citizen Bond Oversight Committee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September 27, 2017</a:t>
            </a:r>
          </a:p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District Report</a:t>
            </a:r>
          </a:p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Presented by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ruce K. Burns, Superintendent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6554" y="5329535"/>
            <a:ext cx="2919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 Recent Activity</a:t>
            </a:r>
            <a:br>
              <a:rPr lang="en-US" dirty="0"/>
            </a:br>
            <a:r>
              <a:rPr lang="en-US" dirty="0"/>
              <a:t>~ Next Steps</a:t>
            </a:r>
            <a:br>
              <a:rPr lang="en-US" dirty="0"/>
            </a:br>
            <a:r>
              <a:rPr lang="en-US" dirty="0"/>
              <a:t>~ Accounting Update</a:t>
            </a:r>
          </a:p>
        </p:txBody>
      </p:sp>
    </p:spTree>
    <p:extLst>
      <p:ext uri="{BB962C8B-B14F-4D97-AF65-F5344CB8AC3E}">
        <p14:creationId xmlns:p14="http://schemas.microsoft.com/office/powerpoint/2010/main" val="345265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330926"/>
            <a:ext cx="1126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Update – Recent Activity I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" y="1467395"/>
            <a:ext cx="112688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Construction Manager Firm – RGM and Associates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Architectural Firm – CSDA Design Group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School Facilities Consultant – Williams and Associates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Coordinate with the Office of Public School Construction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Obtain and School Facility </a:t>
            </a:r>
            <a:r>
              <a:rPr lang="en-US" sz="2400" dirty="0"/>
              <a:t>P</a:t>
            </a:r>
            <a:r>
              <a:rPr lang="en-US" sz="2400" dirty="0" smtClean="0"/>
              <a:t>rogram (SFP)eligibility records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ligibility for SFP New Construction and/or Modernization Funds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Prepare and submit applications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422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330926"/>
            <a:ext cx="1126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Update – Recent Activity II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" y="1467395"/>
            <a:ext cx="112688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Construction/Architect/District meetings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6/16/17; 7/11/17; 8/1/17; 8/22/17; 9/2/17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Architect, Engineer, Construction Site Visits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Architect site meetings with staff, principal and parents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Attended Dept. of General Services workshop 9/25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58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330926"/>
            <a:ext cx="1126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Update – Recent Activity IV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3616" y="1119923"/>
            <a:ext cx="1189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Projects to date: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Los Perales School Playground* Surface Repair, Reseal, Stripe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8" y="2571287"/>
            <a:ext cx="4697984" cy="3523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61" y="2598973"/>
            <a:ext cx="6172729" cy="3468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2480" y="5608626"/>
            <a:ext cx="251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877608" y="5608626"/>
            <a:ext cx="107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" y="6191679"/>
            <a:ext cx="1146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*Ref</a:t>
            </a:r>
            <a:r>
              <a:rPr lang="en-US" dirty="0"/>
              <a:t>: Appendix A, “Full Text of Bond Measure”, page A-3, </a:t>
            </a:r>
            <a:r>
              <a:rPr lang="en-US" i="1" dirty="0"/>
              <a:t>School Facility Project </a:t>
            </a:r>
            <a:r>
              <a:rPr lang="en-US" i="1" dirty="0" smtClean="0"/>
              <a:t>List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379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244449"/>
            <a:ext cx="1126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Update – Recent Activity III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" y="776167"/>
            <a:ext cx="11268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“Quick Start” Projects to date: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Camino Pablo School Retaining Wall*, East Playground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39" y="2298583"/>
            <a:ext cx="4215827" cy="382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25" y="2298583"/>
            <a:ext cx="4458289" cy="3830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7247" y="6216242"/>
            <a:ext cx="1146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*Ref: Appendix A, “Full </a:t>
            </a:r>
            <a:r>
              <a:rPr lang="en-US" dirty="0"/>
              <a:t>T</a:t>
            </a:r>
            <a:r>
              <a:rPr lang="en-US" dirty="0" smtClean="0"/>
              <a:t>ext of Bond Measure”, page A-3, </a:t>
            </a:r>
            <a:r>
              <a:rPr lang="en-US" i="1" dirty="0" smtClean="0"/>
              <a:t>School </a:t>
            </a:r>
            <a:r>
              <a:rPr lang="en-US" i="1" dirty="0"/>
              <a:t>F</a:t>
            </a:r>
            <a:r>
              <a:rPr lang="en-US" i="1" dirty="0" smtClean="0"/>
              <a:t>acility </a:t>
            </a:r>
            <a:r>
              <a:rPr lang="en-US" i="1" dirty="0"/>
              <a:t>P</a:t>
            </a:r>
            <a:r>
              <a:rPr lang="en-US" i="1" dirty="0" smtClean="0"/>
              <a:t>roject List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3342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330926"/>
            <a:ext cx="1126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Update – Recent Activity V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01" y="964056"/>
            <a:ext cx="12180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“Quick Start” Project – Roofing* Bids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Roof Replacement: Building G and Gym at JM &amp; Wing 4 at RH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Public bidding process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12 Walked Sites/6 Bids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One roofing bid – for Building G only  </a:t>
            </a:r>
          </a:p>
          <a:p>
            <a:pPr marL="18288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pproved by Governing Board, 9/17</a:t>
            </a:r>
          </a:p>
          <a:p>
            <a:pPr marL="2286000" lvl="4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$192,000</a:t>
            </a:r>
          </a:p>
          <a:p>
            <a:pPr marL="2286000" lvl="4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Work begins in two weeks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129" y="6216242"/>
            <a:ext cx="1146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*Ref: Appendix A, “Full </a:t>
            </a:r>
            <a:r>
              <a:rPr lang="en-US" dirty="0"/>
              <a:t>T</a:t>
            </a:r>
            <a:r>
              <a:rPr lang="en-US" dirty="0" smtClean="0"/>
              <a:t>ext of Bond Measure”, page A-3, </a:t>
            </a:r>
            <a:r>
              <a:rPr lang="en-US" i="1" dirty="0" smtClean="0"/>
              <a:t>School </a:t>
            </a:r>
            <a:r>
              <a:rPr lang="en-US" i="1" dirty="0"/>
              <a:t>F</a:t>
            </a:r>
            <a:r>
              <a:rPr lang="en-US" i="1" dirty="0" smtClean="0"/>
              <a:t>acility </a:t>
            </a:r>
            <a:r>
              <a:rPr lang="en-US" i="1" dirty="0"/>
              <a:t>P</a:t>
            </a:r>
            <a:r>
              <a:rPr lang="en-US" i="1" dirty="0" smtClean="0"/>
              <a:t>roject List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231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330926"/>
            <a:ext cx="1126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" y="1467395"/>
            <a:ext cx="1126889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Construction Meeting at JM – Prepare for Roof Replacement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9/28/17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Site meetings continue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Information gathering and planning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Board presentation – January 2018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Projects/Costs/Options – presented by CSDA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Request for Proposal – Bond Auditor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81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116636"/>
            <a:ext cx="1126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Accounting Update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" y="1467395"/>
            <a:ext cx="112688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27552"/>
              </p:ext>
            </p:extLst>
          </p:nvPr>
        </p:nvGraphicFramePr>
        <p:xfrm>
          <a:off x="134224" y="889230"/>
          <a:ext cx="11912367" cy="5863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7895">
                  <a:extLst>
                    <a:ext uri="{9D8B030D-6E8A-4147-A177-3AD203B41FA5}">
                      <a16:colId xmlns:a16="http://schemas.microsoft.com/office/drawing/2014/main" val="3698698643"/>
                    </a:ext>
                  </a:extLst>
                </a:gridCol>
                <a:gridCol w="1687986">
                  <a:extLst>
                    <a:ext uri="{9D8B030D-6E8A-4147-A177-3AD203B41FA5}">
                      <a16:colId xmlns:a16="http://schemas.microsoft.com/office/drawing/2014/main" val="3964754167"/>
                    </a:ext>
                  </a:extLst>
                </a:gridCol>
                <a:gridCol w="1867961">
                  <a:extLst>
                    <a:ext uri="{9D8B030D-6E8A-4147-A177-3AD203B41FA5}">
                      <a16:colId xmlns:a16="http://schemas.microsoft.com/office/drawing/2014/main" val="1104966027"/>
                    </a:ext>
                  </a:extLst>
                </a:gridCol>
                <a:gridCol w="2038525">
                  <a:extLst>
                    <a:ext uri="{9D8B030D-6E8A-4147-A177-3AD203B41FA5}">
                      <a16:colId xmlns:a16="http://schemas.microsoft.com/office/drawing/2014/main" val="3523332268"/>
                    </a:ext>
                  </a:extLst>
                </a:gridCol>
              </a:tblGrid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PROJECT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BUDGET 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ACTUALS 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BALANCE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515710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Available Bond Funds as of 07/01/2017: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11,830,000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11,830,000 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         -   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488755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258957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Expenditures: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163447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Quickstart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-LP 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Seal,</a:t>
                      </a:r>
                      <a:r>
                        <a:rPr lang="en-US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Coat, Stripe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11,750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11,750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         -  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961012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Quickstart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-CP Wall Project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15,803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15,803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         -  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86034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*PENDING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1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23704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RGM Contract (Construction Management Firm)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188,600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         -  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188,600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194430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CSDA Contract (Architect Contract)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75,000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75,000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131942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Williams &amp; Associates-Facilities Financial Consultant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27,880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         -  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27,880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99636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Quickstart-JM Re-roofing Building G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192,000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         -  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192,000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52738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646132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Expenditures: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511,033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  27,553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      483,480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9139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495449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TOTAL: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11,318,967 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$       11,802,447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624376"/>
                  </a:ext>
                </a:extLst>
              </a:tr>
              <a:tr h="34493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408833"/>
                  </a:ext>
                </a:extLst>
              </a:tr>
              <a:tr h="3449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*CONTRACTS HAVE BEEN APPROVED BUT HAVE NOT YET BEEN PROCESSED IN THE SYSTEM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4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8395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475</Words>
  <Application>Microsoft Office PowerPoint</Application>
  <PresentationFormat>Widescreen</PresentationFormat>
  <Paragraphs>106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Slice</vt:lpstr>
      <vt:lpstr>Moraga School District Citizen Bond Oversight Committee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Moraga School District Citizen Bond Oversight Committee</dc:title>
  <dc:creator>Bruce Burns</dc:creator>
  <cp:lastModifiedBy>Bruce Burns</cp:lastModifiedBy>
  <cp:revision>11</cp:revision>
  <cp:lastPrinted>2017-09-28T01:30:32Z</cp:lastPrinted>
  <dcterms:created xsi:type="dcterms:W3CDTF">2017-09-27T23:19:41Z</dcterms:created>
  <dcterms:modified xsi:type="dcterms:W3CDTF">2017-09-28T01:35:23Z</dcterms:modified>
</cp:coreProperties>
</file>